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71" r:id="rId5"/>
    <p:sldId id="258" r:id="rId6"/>
    <p:sldId id="272" r:id="rId7"/>
    <p:sldId id="286" r:id="rId8"/>
    <p:sldId id="287" r:id="rId9"/>
    <p:sldId id="265" r:id="rId10"/>
    <p:sldId id="275" r:id="rId11"/>
    <p:sldId id="278" r:id="rId12"/>
    <p:sldId id="274" r:id="rId13"/>
    <p:sldId id="282" r:id="rId14"/>
    <p:sldId id="277" r:id="rId15"/>
    <p:sldId id="284" r:id="rId16"/>
    <p:sldId id="288" r:id="rId17"/>
    <p:sldId id="276" r:id="rId18"/>
    <p:sldId id="273" r:id="rId19"/>
    <p:sldId id="279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3B"/>
    <a:srgbClr val="446777"/>
    <a:srgbClr val="22343C"/>
    <a:srgbClr val="37463B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E65647-4A5F-4833-9B75-FC62688B0AAC}" v="913" dt="2024-07-31T02:38:36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16" autoAdjust="0"/>
  </p:normalViewPr>
  <p:slideViewPr>
    <p:cSldViewPr snapToGrid="0">
      <p:cViewPr varScale="1">
        <p:scale>
          <a:sx n="90" d="100"/>
          <a:sy n="90" d="100"/>
        </p:scale>
        <p:origin x="55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42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24079-09AE-46EE-A184-17CCFAF3225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8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342" y="4078941"/>
            <a:ext cx="4775200" cy="859674"/>
          </a:xfrm>
          <a:solidFill>
            <a:schemeClr val="accent1"/>
          </a:solidFill>
        </p:spPr>
        <p:txBody>
          <a:bodyPr vert="horz" lIns="0" tIns="0" rIns="0" bIns="0" rtlCol="0" anchor="b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422" y="4938614"/>
            <a:ext cx="2567708" cy="379110"/>
          </a:xfrm>
          <a:solidFill>
            <a:schemeClr val="accent1"/>
          </a:solidFill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7999"/>
          </a:xfrm>
          <a:noFill/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8" y="2966697"/>
            <a:ext cx="6189369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332" y="3077822"/>
            <a:ext cx="4843743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60018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460" y="3077822"/>
            <a:ext cx="5006495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3542" y="5867400"/>
            <a:ext cx="3437391" cy="9906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303835CB-8F0D-4D85-BE08-41BF44796C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4475" y="0"/>
            <a:ext cx="6867525" cy="6858000"/>
          </a:xfrm>
        </p:spPr>
        <p:txBody>
          <a:bodyPr tIns="91440" anchor="t"/>
          <a:lstStyle>
            <a:lvl1pPr marL="0" indent="0" algn="ctr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192956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jpe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jpe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jpeg"/><Relationship Id="rId8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937BB-8C52-48AD-84E8-D9E4C22EC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98806" y="6169536"/>
            <a:ext cx="6654086" cy="539319"/>
          </a:xfrm>
          <a:noFill/>
        </p:spPr>
        <p:txBody>
          <a:bodyPr anchor="ctr"/>
          <a:lstStyle/>
          <a:p>
            <a:r>
              <a:rPr lang="en-US" sz="2000" spc="300" dirty="0">
                <a:latin typeface="+mj-lt"/>
              </a:rPr>
              <a:t>Team 1 – Project 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1C8ECE-D946-6C2D-74F9-E99C839B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38" y="5160717"/>
            <a:ext cx="9785839" cy="859674"/>
          </a:xfrm>
          <a:noFill/>
        </p:spPr>
        <p:txBody>
          <a:bodyPr/>
          <a:lstStyle/>
          <a:p>
            <a:r>
              <a:rPr lang="en-US" dirty="0"/>
              <a:t>WHAT MATTERS MOST TO REDUCE CO2 EMISSION IMPACT OF MY VEHICLE?</a:t>
            </a:r>
          </a:p>
        </p:txBody>
      </p:sp>
    </p:spTree>
    <p:extLst>
      <p:ext uri="{BB962C8B-B14F-4D97-AF65-F5344CB8AC3E}">
        <p14:creationId xmlns:p14="http://schemas.microsoft.com/office/powerpoint/2010/main" val="4414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in page">
            <a:extLst>
              <a:ext uri="{FF2B5EF4-FFF2-40B4-BE49-F238E27FC236}">
                <a16:creationId xmlns:a16="http://schemas.microsoft.com/office/drawing/2014/main" id="{C2E83658-60EA-5282-C860-614787BF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62399"/>
            <a:ext cx="11480800" cy="613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9662C6-47C8-08B3-E1C8-ACF3734FE5B1}"/>
              </a:ext>
            </a:extLst>
          </p:cNvPr>
          <p:cNvGrpSpPr/>
          <p:nvPr/>
        </p:nvGrpSpPr>
        <p:grpSpPr>
          <a:xfrm>
            <a:off x="1299820" y="534194"/>
            <a:ext cx="8648329" cy="5789612"/>
            <a:chOff x="1299820" y="534194"/>
            <a:chExt cx="8648329" cy="57896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B777E-E1D2-1A8C-9E86-99942FB77E37}"/>
                </a:ext>
              </a:extLst>
            </p:cNvPr>
            <p:cNvSpPr/>
            <p:nvPr/>
          </p:nvSpPr>
          <p:spPr>
            <a:xfrm rot="16200000">
              <a:off x="6233101" y="-1238856"/>
              <a:ext cx="438216" cy="40250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AABD4BF-C82D-DD0C-6C0D-C2331D667389}"/>
                </a:ext>
              </a:extLst>
            </p:cNvPr>
            <p:cNvGrpSpPr/>
            <p:nvPr/>
          </p:nvGrpSpPr>
          <p:grpSpPr>
            <a:xfrm>
              <a:off x="1299820" y="534194"/>
              <a:ext cx="8648329" cy="5789612"/>
              <a:chOff x="1188808" y="538507"/>
              <a:chExt cx="8648329" cy="578961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15870A-ACBF-34CA-9787-D3F5B0FF3C0C}"/>
                  </a:ext>
                </a:extLst>
              </p:cNvPr>
              <p:cNvSpPr/>
              <p:nvPr/>
            </p:nvSpPr>
            <p:spPr>
              <a:xfrm>
                <a:off x="2447109" y="1332411"/>
                <a:ext cx="1175657" cy="217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EBA6D6-7338-AAD1-1014-49185C91C4BA}"/>
                  </a:ext>
                </a:extLst>
              </p:cNvPr>
              <p:cNvSpPr/>
              <p:nvPr/>
            </p:nvSpPr>
            <p:spPr>
              <a:xfrm>
                <a:off x="2717074" y="1746068"/>
                <a:ext cx="905691" cy="242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571F15-565B-3FC3-CE8A-1A122D3EECC9}"/>
                  </a:ext>
                </a:extLst>
              </p:cNvPr>
              <p:cNvSpPr/>
              <p:nvPr/>
            </p:nvSpPr>
            <p:spPr>
              <a:xfrm>
                <a:off x="1541417" y="2235172"/>
                <a:ext cx="2081347" cy="217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6C27F50-F614-493D-0D87-6DF383F4709E}"/>
                  </a:ext>
                </a:extLst>
              </p:cNvPr>
              <p:cNvSpPr/>
              <p:nvPr/>
            </p:nvSpPr>
            <p:spPr>
              <a:xfrm>
                <a:off x="2447108" y="2661140"/>
                <a:ext cx="1175657" cy="217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982116-B0E6-5D6E-53BA-31323C7565DA}"/>
                  </a:ext>
                </a:extLst>
              </p:cNvPr>
              <p:cNvSpPr/>
              <p:nvPr/>
            </p:nvSpPr>
            <p:spPr>
              <a:xfrm>
                <a:off x="2447107" y="3087108"/>
                <a:ext cx="1175657" cy="217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F69040-95AD-7AAF-470F-35895327C7B3}"/>
                  </a:ext>
                </a:extLst>
              </p:cNvPr>
              <p:cNvSpPr/>
              <p:nvPr/>
            </p:nvSpPr>
            <p:spPr>
              <a:xfrm>
                <a:off x="1188809" y="3551590"/>
                <a:ext cx="2377294" cy="217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1DC49F3-1F6C-E595-B953-EAEE1D370C5E}"/>
                  </a:ext>
                </a:extLst>
              </p:cNvPr>
              <p:cNvSpPr/>
              <p:nvPr/>
            </p:nvSpPr>
            <p:spPr>
              <a:xfrm rot="16200000">
                <a:off x="7402376" y="5030614"/>
                <a:ext cx="2377294" cy="217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00C309-2FAF-17C2-6EB9-F0A2BDF71BF1}"/>
                  </a:ext>
                </a:extLst>
              </p:cNvPr>
              <p:cNvSpPr/>
              <p:nvPr/>
            </p:nvSpPr>
            <p:spPr>
              <a:xfrm rot="16200000">
                <a:off x="7197687" y="4333279"/>
                <a:ext cx="991251" cy="2177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7A790CB-4034-5B25-EC5C-2ACAC9351089}"/>
                  </a:ext>
                </a:extLst>
              </p:cNvPr>
              <p:cNvSpPr/>
              <p:nvPr/>
            </p:nvSpPr>
            <p:spPr>
              <a:xfrm rot="16200000">
                <a:off x="6260258" y="4389882"/>
                <a:ext cx="1104459" cy="2177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0F3525-6442-C94D-3115-EFCE41E69D0E}"/>
                  </a:ext>
                </a:extLst>
              </p:cNvPr>
              <p:cNvSpPr/>
              <p:nvPr/>
            </p:nvSpPr>
            <p:spPr>
              <a:xfrm rot="16200000">
                <a:off x="4863156" y="4822308"/>
                <a:ext cx="2036276" cy="28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DA572A-2938-EEC0-3494-24C34B1459A8}"/>
                  </a:ext>
                </a:extLst>
              </p:cNvPr>
              <p:cNvSpPr/>
              <p:nvPr/>
            </p:nvSpPr>
            <p:spPr>
              <a:xfrm rot="16200000">
                <a:off x="4577128" y="4299198"/>
                <a:ext cx="859859" cy="20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CDF6995-211E-0374-259E-B77AB10D2BCA}"/>
                  </a:ext>
                </a:extLst>
              </p:cNvPr>
              <p:cNvSpPr/>
              <p:nvPr/>
            </p:nvSpPr>
            <p:spPr>
              <a:xfrm rot="16200000">
                <a:off x="3561365" y="4408054"/>
                <a:ext cx="1077574" cy="20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7F8670B-F7FB-8404-C962-A418EE4868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88808" y="538507"/>
                <a:ext cx="8648329" cy="57809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1629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5 Common Causes of High Car Emissions">
            <a:extLst>
              <a:ext uri="{FF2B5EF4-FFF2-40B4-BE49-F238E27FC236}">
                <a16:creationId xmlns:a16="http://schemas.microsoft.com/office/drawing/2014/main" id="{8583234B-5A0F-EFDE-927C-D2BFAB339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134" y="355601"/>
            <a:ext cx="5985934" cy="32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AFEABE-5BE3-B963-0236-86D6A36BA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267" y="498590"/>
            <a:ext cx="7594598" cy="1279410"/>
          </a:xfrm>
        </p:spPr>
        <p:txBody>
          <a:bodyPr/>
          <a:lstStyle/>
          <a:p>
            <a:r>
              <a:rPr lang="en-US" sz="3200" dirty="0"/>
              <a:t>If price matters, should I go to a higher price point?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6483B-51A1-92CC-FF57-2C2F0C7036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12" y="1642533"/>
            <a:ext cx="7105389" cy="478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6A2A-0304-43F6-393F-85E17695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32" y="599663"/>
            <a:ext cx="7334086" cy="601121"/>
          </a:xfrm>
        </p:spPr>
        <p:txBody>
          <a:bodyPr/>
          <a:lstStyle/>
          <a:p>
            <a:r>
              <a:rPr lang="en-US" dirty="0"/>
              <a:t>Remember Porsche?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B919E-A2EC-B101-0BA0-AB637EDCB5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2130" y="1544803"/>
            <a:ext cx="3490673" cy="711176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Porsche Macan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Starting Price: Approx €55,000 &amp; 10.2 KPL</a:t>
            </a:r>
          </a:p>
        </p:txBody>
      </p:sp>
      <p:pic>
        <p:nvPicPr>
          <p:cNvPr id="2050" name="Picture 2" descr="Best Exhaust 5 Gas Analyzer for Automotive (2024 update) – Forensics  Detectors">
            <a:extLst>
              <a:ext uri="{FF2B5EF4-FFF2-40B4-BE49-F238E27FC236}">
                <a16:creationId xmlns:a16="http://schemas.microsoft.com/office/drawing/2014/main" id="{A384EBCE-D294-8163-F178-D120F7DD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47184" y="307730"/>
            <a:ext cx="3632198" cy="62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193AA-35DC-2481-1302-4DEC629D89E1}"/>
              </a:ext>
            </a:extLst>
          </p:cNvPr>
          <p:cNvSpPr txBox="1"/>
          <p:nvPr/>
        </p:nvSpPr>
        <p:spPr>
          <a:xfrm>
            <a:off x="1143043" y="2933469"/>
            <a:ext cx="3701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446777"/>
                </a:solidFill>
              </a:rPr>
              <a:t>Porsche 918 Spyder </a:t>
            </a:r>
          </a:p>
          <a:p>
            <a:pPr algn="ctr"/>
            <a:r>
              <a:rPr lang="en-US" sz="2400" i="1" dirty="0">
                <a:solidFill>
                  <a:srgbClr val="446777"/>
                </a:solidFill>
              </a:rPr>
              <a:t>Starting Price: Approx </a:t>
            </a:r>
          </a:p>
          <a:p>
            <a:pPr algn="ctr"/>
            <a:r>
              <a:rPr lang="en-US" sz="2400" i="1" dirty="0">
                <a:solidFill>
                  <a:srgbClr val="446777"/>
                </a:solidFill>
              </a:rPr>
              <a:t>€1,000,000 &amp; 9.4 KPL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877233-3D43-8701-CC1F-2492934065D3}"/>
              </a:ext>
            </a:extLst>
          </p:cNvPr>
          <p:cNvSpPr txBox="1">
            <a:spLocks/>
          </p:cNvSpPr>
          <p:nvPr/>
        </p:nvSpPr>
        <p:spPr>
          <a:xfrm>
            <a:off x="697132" y="4913059"/>
            <a:ext cx="10938414" cy="10920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3200" dirty="0"/>
              <a:t>There is huge variation in cost within each car brand. we used average price</a:t>
            </a:r>
          </a:p>
        </p:txBody>
      </p:sp>
      <p:pic>
        <p:nvPicPr>
          <p:cNvPr id="2052" name="Picture 4" descr="Porsche Macan Base (Macan Base Model) On Road Price, Specs, Review, Images,  Colours | CarTrade">
            <a:extLst>
              <a:ext uri="{FF2B5EF4-FFF2-40B4-BE49-F238E27FC236}">
                <a16:creationId xmlns:a16="http://schemas.microsoft.com/office/drawing/2014/main" id="{566C6DF3-BCA6-38AE-9E83-56835B4CE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7490" y="1265645"/>
            <a:ext cx="2681802" cy="150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To Buy A Porsche 918 Spyder Hypercar">
            <a:extLst>
              <a:ext uri="{FF2B5EF4-FFF2-40B4-BE49-F238E27FC236}">
                <a16:creationId xmlns:a16="http://schemas.microsoft.com/office/drawing/2014/main" id="{128B8628-DCBD-61BC-2AE7-A6066741F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7F7F9"/>
              </a:clrFrom>
              <a:clrTo>
                <a:srgbClr val="F7F7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24036" y="3096218"/>
            <a:ext cx="1928709" cy="92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86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uzuki Across Review &amp; Prices 2024 | AutoTrader UK">
            <a:extLst>
              <a:ext uri="{FF2B5EF4-FFF2-40B4-BE49-F238E27FC236}">
                <a16:creationId xmlns:a16="http://schemas.microsoft.com/office/drawing/2014/main" id="{EC330924-E5B8-652D-BEB9-252AA242A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4265" y="2239214"/>
            <a:ext cx="2700867" cy="117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C58BC6-9D25-1D22-3EBF-9D03F374E755}"/>
              </a:ext>
            </a:extLst>
          </p:cNvPr>
          <p:cNvSpPr txBox="1">
            <a:spLocks/>
          </p:cNvSpPr>
          <p:nvPr/>
        </p:nvSpPr>
        <p:spPr>
          <a:xfrm>
            <a:off x="629332" y="599663"/>
            <a:ext cx="7334086" cy="6011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Remember Suzuki?</a:t>
            </a:r>
          </a:p>
        </p:txBody>
      </p:sp>
      <p:pic>
        <p:nvPicPr>
          <p:cNvPr id="7" name="Picture 2" descr="Car exhaust emission limits table | HELLA">
            <a:extLst>
              <a:ext uri="{FF2B5EF4-FFF2-40B4-BE49-F238E27FC236}">
                <a16:creationId xmlns:a16="http://schemas.microsoft.com/office/drawing/2014/main" id="{8166D662-EED1-A0DC-92B0-78CAFC299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1110" y="3735755"/>
            <a:ext cx="11526714" cy="278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04D7047-7D8F-04EA-C8F3-12705FA2F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3914" y="1364411"/>
            <a:ext cx="3701562" cy="711176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Suzuki Across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Starting Price: Approx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€53,000 &amp; 17.9 </a:t>
            </a:r>
            <a:r>
              <a:rPr lang="en-US" dirty="0" err="1"/>
              <a:t>kpl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4FCC-2BCB-80DC-06AE-F5EEEEFC6D4E}"/>
              </a:ext>
            </a:extLst>
          </p:cNvPr>
          <p:cNvSpPr txBox="1"/>
          <p:nvPr/>
        </p:nvSpPr>
        <p:spPr>
          <a:xfrm>
            <a:off x="6339296" y="1223031"/>
            <a:ext cx="37015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446777"/>
                </a:solidFill>
              </a:rPr>
              <a:t>Suzuki Celerio</a:t>
            </a:r>
          </a:p>
          <a:p>
            <a:pPr algn="ctr"/>
            <a:r>
              <a:rPr lang="en-US" sz="2400" i="1" dirty="0">
                <a:solidFill>
                  <a:srgbClr val="446777"/>
                </a:solidFill>
              </a:rPr>
              <a:t>Starting Price: Approx €10,000 &amp; 25 </a:t>
            </a:r>
            <a:r>
              <a:rPr lang="en-US" sz="2400" i="1" dirty="0" err="1">
                <a:solidFill>
                  <a:srgbClr val="446777"/>
                </a:solidFill>
              </a:rPr>
              <a:t>kpl</a:t>
            </a:r>
            <a:endParaRPr lang="en-US" sz="2400" i="1" dirty="0">
              <a:solidFill>
                <a:srgbClr val="446777"/>
              </a:solidFill>
            </a:endParaRPr>
          </a:p>
          <a:p>
            <a:pPr algn="ctr"/>
            <a:endParaRPr lang="en-US" sz="2400" i="1" dirty="0">
              <a:solidFill>
                <a:srgbClr val="44677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64B43-5E45-4BA9-51F8-8C757D967316}"/>
              </a:ext>
            </a:extLst>
          </p:cNvPr>
          <p:cNvSpPr txBox="1"/>
          <p:nvPr/>
        </p:nvSpPr>
        <p:spPr>
          <a:xfrm>
            <a:off x="553914" y="4099590"/>
            <a:ext cx="112541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cap="all" dirty="0">
                <a:solidFill>
                  <a:srgbClr val="446777"/>
                </a:solidFill>
                <a:latin typeface="+mj-lt"/>
              </a:rPr>
              <a:t>there is low correlation between car price &amp; fuel efficiency.</a:t>
            </a:r>
          </a:p>
          <a:p>
            <a:pPr algn="ctr"/>
            <a:r>
              <a:rPr lang="en-US" sz="3200" cap="all" dirty="0">
                <a:solidFill>
                  <a:srgbClr val="446777"/>
                </a:solidFill>
                <a:latin typeface="+mj-lt"/>
              </a:rPr>
              <a:t>The more expensive car does not always mean best fuel efficiency.</a:t>
            </a:r>
            <a:endParaRPr lang="en-US" sz="1800" dirty="0"/>
          </a:p>
        </p:txBody>
      </p:sp>
      <p:pic>
        <p:nvPicPr>
          <p:cNvPr id="11268" name="Picture 4" descr="Suzuki Celerio">
            <a:extLst>
              <a:ext uri="{FF2B5EF4-FFF2-40B4-BE49-F238E27FC236}">
                <a16:creationId xmlns:a16="http://schemas.microsoft.com/office/drawing/2014/main" id="{20A6FDE3-2D07-28A1-F195-4B5F94F7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685" y="1912993"/>
            <a:ext cx="2605474" cy="17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44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 fumes can 'impair' brain function in just two hours. Here's how to  protect yourself | Euronews">
            <a:extLst>
              <a:ext uri="{FF2B5EF4-FFF2-40B4-BE49-F238E27FC236}">
                <a16:creationId xmlns:a16="http://schemas.microsoft.com/office/drawing/2014/main" id="{5EB2DDC6-6559-54F6-8CC3-70689AF8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36784"/>
            <a:ext cx="11506199" cy="617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AB44C-52E4-F8D5-ECB5-B494665C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388" y="5383862"/>
            <a:ext cx="8094133" cy="97366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is how much fuel you consume!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B40608-4EB7-00B5-54BF-68A89D983BAF}"/>
              </a:ext>
            </a:extLst>
          </p:cNvPr>
          <p:cNvGrpSpPr/>
          <p:nvPr/>
        </p:nvGrpSpPr>
        <p:grpSpPr>
          <a:xfrm>
            <a:off x="2993226" y="241770"/>
            <a:ext cx="5287173" cy="5142092"/>
            <a:chOff x="3238760" y="1433659"/>
            <a:chExt cx="4993035" cy="49210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ADEF5C-ED6F-2C33-70C8-43E6C3593A01}"/>
                </a:ext>
              </a:extLst>
            </p:cNvPr>
            <p:cNvSpPr/>
            <p:nvPr/>
          </p:nvSpPr>
          <p:spPr>
            <a:xfrm>
              <a:off x="3386667" y="2489200"/>
              <a:ext cx="169333" cy="139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398916-24E9-6555-B093-A4BB8B39FE3C}"/>
                </a:ext>
              </a:extLst>
            </p:cNvPr>
            <p:cNvSpPr/>
            <p:nvPr/>
          </p:nvSpPr>
          <p:spPr>
            <a:xfrm>
              <a:off x="3703907" y="2336799"/>
              <a:ext cx="169333" cy="2192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AEC937-D24A-7667-32DE-30FDD6C2DDBD}"/>
                </a:ext>
              </a:extLst>
            </p:cNvPr>
            <p:cNvSpPr/>
            <p:nvPr/>
          </p:nvSpPr>
          <p:spPr>
            <a:xfrm>
              <a:off x="4186508" y="4550297"/>
              <a:ext cx="139960" cy="732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97796E-3417-03C9-27A8-A7D604DE5381}"/>
                </a:ext>
              </a:extLst>
            </p:cNvPr>
            <p:cNvSpPr/>
            <p:nvPr/>
          </p:nvSpPr>
          <p:spPr>
            <a:xfrm>
              <a:off x="4914641" y="4550297"/>
              <a:ext cx="139960" cy="555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46DDFA-64DC-B572-C4E8-E344C6BC70BD}"/>
                </a:ext>
              </a:extLst>
            </p:cNvPr>
            <p:cNvSpPr/>
            <p:nvPr/>
          </p:nvSpPr>
          <p:spPr>
            <a:xfrm>
              <a:off x="5618262" y="4529666"/>
              <a:ext cx="139960" cy="1303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A46C5D-52FB-A575-1778-37F0630D07F8}"/>
                </a:ext>
              </a:extLst>
            </p:cNvPr>
            <p:cNvSpPr/>
            <p:nvPr/>
          </p:nvSpPr>
          <p:spPr>
            <a:xfrm>
              <a:off x="6346395" y="4538134"/>
              <a:ext cx="139960" cy="74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17A66E-58C7-2387-3CC0-DB1BEFC2F4EF}"/>
                </a:ext>
              </a:extLst>
            </p:cNvPr>
            <p:cNvSpPr/>
            <p:nvPr/>
          </p:nvSpPr>
          <p:spPr>
            <a:xfrm>
              <a:off x="7768428" y="4529665"/>
              <a:ext cx="169333" cy="1532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6E2973-2DEB-88D5-9750-C7650F43E9CA}"/>
                </a:ext>
              </a:extLst>
            </p:cNvPr>
            <p:cNvSpPr/>
            <p:nvPr/>
          </p:nvSpPr>
          <p:spPr>
            <a:xfrm>
              <a:off x="7064807" y="4550297"/>
              <a:ext cx="139960" cy="74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E01016-7D5A-43B2-1D30-0B113102BDCB}"/>
                </a:ext>
              </a:extLst>
            </p:cNvPr>
            <p:cNvSpPr/>
            <p:nvPr/>
          </p:nvSpPr>
          <p:spPr>
            <a:xfrm>
              <a:off x="4829453" y="1540933"/>
              <a:ext cx="2477280" cy="186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13B811-580F-1461-49C5-2969FC269A44}"/>
                </a:ext>
              </a:extLst>
            </p:cNvPr>
            <p:cNvSpPr/>
            <p:nvPr/>
          </p:nvSpPr>
          <p:spPr>
            <a:xfrm>
              <a:off x="5758222" y="6192914"/>
              <a:ext cx="618066" cy="161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E98365-EC89-B0D6-11CB-962EFF8D3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760" y="1433659"/>
              <a:ext cx="4993035" cy="4921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353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uses of Increased Emissions From Your Luxury Car">
            <a:extLst>
              <a:ext uri="{FF2B5EF4-FFF2-40B4-BE49-F238E27FC236}">
                <a16:creationId xmlns:a16="http://schemas.microsoft.com/office/drawing/2014/main" id="{4651F1D0-6788-09DA-B4D4-7CCD9387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5705" y="279400"/>
            <a:ext cx="8398934" cy="62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66594-4A77-2CEB-2BCB-AB181EA7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30" y="388021"/>
            <a:ext cx="8333894" cy="601121"/>
          </a:xfrm>
        </p:spPr>
        <p:txBody>
          <a:bodyPr/>
          <a:lstStyle/>
          <a:p>
            <a:r>
              <a:rPr lang="en-US" dirty="0"/>
              <a:t>Just to be sure, we ran some tests…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813A5C-BA2A-EF61-88E1-30EBBF0F1D84}"/>
              </a:ext>
            </a:extLst>
          </p:cNvPr>
          <p:cNvSpPr txBox="1">
            <a:spLocks/>
          </p:cNvSpPr>
          <p:nvPr/>
        </p:nvSpPr>
        <p:spPr>
          <a:xfrm>
            <a:off x="4802695" y="5470528"/>
            <a:ext cx="7023101" cy="6011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en-US" dirty="0"/>
              <a:t>… On 37 columns &amp; 916,273 rows of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B4FA09-FE53-A01D-B574-180D2418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7" y="996249"/>
            <a:ext cx="3947933" cy="23236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5D5F0D-7AD1-9DC2-66BA-34A8598119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0" y="1601137"/>
            <a:ext cx="4065622" cy="2286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1EB746-893B-B757-3A38-110CBD6C40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" y="2216473"/>
            <a:ext cx="4058002" cy="2389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F9B169-EB59-4D1B-2E3A-E9C0C2DC5A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01" y="3502154"/>
            <a:ext cx="4058002" cy="2555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E4D3B3-1AA5-6ADD-F836-3619ED9E28F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02" y="1881650"/>
            <a:ext cx="3947933" cy="2314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5F4A6-B468-6FA8-19F7-C9979F6501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53" y="2947258"/>
            <a:ext cx="4058002" cy="23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8BE8-3023-14AA-A942-B50AFC18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3" y="397017"/>
            <a:ext cx="11123329" cy="601121"/>
          </a:xfrm>
        </p:spPr>
        <p:txBody>
          <a:bodyPr/>
          <a:lstStyle/>
          <a:p>
            <a:r>
              <a:rPr lang="en-US" dirty="0"/>
              <a:t>And just like Co2 tests, we tested the accuracy of our tests…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FDEAC1-B2CF-E70A-0C61-AF37873AB62E}"/>
              </a:ext>
            </a:extLst>
          </p:cNvPr>
          <p:cNvGrpSpPr/>
          <p:nvPr/>
        </p:nvGrpSpPr>
        <p:grpSpPr>
          <a:xfrm>
            <a:off x="2925646" y="1532467"/>
            <a:ext cx="6323774" cy="4928516"/>
            <a:chOff x="2934113" y="1532467"/>
            <a:chExt cx="6323774" cy="4928516"/>
          </a:xfrm>
        </p:grpSpPr>
        <p:pic>
          <p:nvPicPr>
            <p:cNvPr id="6152" name="Picture 8" descr="Vehicle homologation tests">
              <a:extLst>
                <a:ext uri="{FF2B5EF4-FFF2-40B4-BE49-F238E27FC236}">
                  <a16:creationId xmlns:a16="http://schemas.microsoft.com/office/drawing/2014/main" id="{EF63F0C0-8C32-3722-2A6F-2CDCBA151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354" y="1994994"/>
              <a:ext cx="5631445" cy="333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016C71-2181-2C23-7E2F-6B5D6E814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3473"/>
            <a:stretch/>
          </p:blipFill>
          <p:spPr>
            <a:xfrm>
              <a:off x="2934113" y="1532467"/>
              <a:ext cx="6323774" cy="4928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00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2 standards for new cars and vans [EU Legislation in Progress] |  Epthinktank | European Parliament">
            <a:extLst>
              <a:ext uri="{FF2B5EF4-FFF2-40B4-BE49-F238E27FC236}">
                <a16:creationId xmlns:a16="http://schemas.microsoft.com/office/drawing/2014/main" id="{D6D252C1-F75C-AA1E-198C-0A702E45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7" y="296333"/>
            <a:ext cx="11599333" cy="627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C6EAC4-3418-5DE5-5652-2188C9556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883858"/>
            <a:ext cx="10912471" cy="1952476"/>
          </a:xfrm>
        </p:spPr>
        <p:txBody>
          <a:bodyPr/>
          <a:lstStyle/>
          <a:p>
            <a:pPr algn="ctr"/>
            <a:r>
              <a:rPr lang="en-US" dirty="0"/>
              <a:t>At the end of the day </a:t>
            </a:r>
            <a:br>
              <a:rPr lang="en-US" dirty="0"/>
            </a:br>
            <a:r>
              <a:rPr lang="en-US" dirty="0"/>
              <a:t>it doesn’t matter what brand you own, or how much it is…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A67B59-856B-FB62-5ADE-2271A14859AF}"/>
              </a:ext>
            </a:extLst>
          </p:cNvPr>
          <p:cNvSpPr txBox="1">
            <a:spLocks/>
          </p:cNvSpPr>
          <p:nvPr/>
        </p:nvSpPr>
        <p:spPr>
          <a:xfrm>
            <a:off x="639763" y="3539066"/>
            <a:ext cx="10912471" cy="20447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what matters is how many kilometers you drive </a:t>
            </a:r>
            <a:br>
              <a:rPr lang="en-US" dirty="0"/>
            </a:br>
            <a:r>
              <a:rPr lang="en-US" dirty="0"/>
              <a:t>and how much fuel you consume.</a:t>
            </a:r>
          </a:p>
        </p:txBody>
      </p:sp>
    </p:spTree>
    <p:extLst>
      <p:ext uri="{BB962C8B-B14F-4D97-AF65-F5344CB8AC3E}">
        <p14:creationId xmlns:p14="http://schemas.microsoft.com/office/powerpoint/2010/main" val="2223637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0D04-4B10-4DC4-8757-3F8319A5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24" y="681789"/>
            <a:ext cx="4614181" cy="914400"/>
          </a:xfrm>
        </p:spPr>
        <p:txBody>
          <a:bodyPr anchor="ctr"/>
          <a:lstStyle/>
          <a:p>
            <a:pPr algn="ctr"/>
            <a:r>
              <a:rPr lang="en-US" dirty="0"/>
              <a:t>Team members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62295-3243-4AF1-4F2A-A3154C9B0351}"/>
              </a:ext>
            </a:extLst>
          </p:cNvPr>
          <p:cNvSpPr txBox="1"/>
          <p:nvPr/>
        </p:nvSpPr>
        <p:spPr>
          <a:xfrm>
            <a:off x="607524" y="2683391"/>
            <a:ext cx="5818676" cy="249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cap="all" spc="-150" dirty="0">
                <a:latin typeface="+mj-lt"/>
                <a:ea typeface="+mj-ea"/>
                <a:cs typeface="+mj-cs"/>
              </a:rPr>
              <a:t>Algernon Jordan</a:t>
            </a:r>
          </a:p>
          <a:p>
            <a:pPr>
              <a:lnSpc>
                <a:spcPct val="150000"/>
              </a:lnSpc>
            </a:pPr>
            <a:r>
              <a:rPr lang="en-US" sz="3600" b="1" cap="all" spc="-150" dirty="0">
                <a:latin typeface="+mj-lt"/>
                <a:ea typeface="+mj-ea"/>
                <a:cs typeface="+mj-cs"/>
              </a:rPr>
              <a:t>Carolina Fuentes</a:t>
            </a:r>
          </a:p>
          <a:p>
            <a:pPr>
              <a:lnSpc>
                <a:spcPct val="150000"/>
              </a:lnSpc>
            </a:pPr>
            <a:r>
              <a:rPr lang="en-US" sz="3600" b="1" cap="all" spc="-150" dirty="0" err="1">
                <a:latin typeface="+mj-lt"/>
                <a:ea typeface="+mj-ea"/>
                <a:cs typeface="+mj-cs"/>
              </a:rPr>
              <a:t>Ebeni</a:t>
            </a:r>
            <a:r>
              <a:rPr lang="en-US" sz="3600" b="1" cap="all" spc="-150" dirty="0">
                <a:latin typeface="+mj-lt"/>
                <a:ea typeface="+mj-ea"/>
                <a:cs typeface="+mj-cs"/>
              </a:rPr>
              <a:t> Bermudez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8A801-876B-0110-B936-118081A05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17" y="681789"/>
            <a:ext cx="3371768" cy="57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3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more likely to kill you: A car crash or vehicle emissions? | Grist">
            <a:extLst>
              <a:ext uri="{FF2B5EF4-FFF2-40B4-BE49-F238E27FC236}">
                <a16:creationId xmlns:a16="http://schemas.microsoft.com/office/drawing/2014/main" id="{128C4ED6-FD2B-EDC9-BB91-749CE6B30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1366" y="342443"/>
            <a:ext cx="11506201" cy="619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42572-5274-42BF-4BE8-DD498F8C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3" y="456111"/>
            <a:ext cx="9775007" cy="60112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problem statements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0ECA9-6C81-E060-72B2-0FACE3660BFC}"/>
              </a:ext>
            </a:extLst>
          </p:cNvPr>
          <p:cNvSpPr txBox="1"/>
          <p:nvPr/>
        </p:nvSpPr>
        <p:spPr>
          <a:xfrm>
            <a:off x="5012267" y="1039197"/>
            <a:ext cx="6828367" cy="2436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What variables give me the  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“best bang for my euro”  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lower Co2 impact?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 exploration </a:t>
            </a:r>
            <a:r>
              <a:rPr lang="en-US" sz="2400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 how European consumers can influence CO2 emissions in 2021.</a:t>
            </a:r>
            <a:endParaRPr lang="en-US" sz="24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0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5A42-A7C1-4F26-CBC5-A1BEDC83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667" y="2548492"/>
            <a:ext cx="7951054" cy="1996296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There are hundreds of car makers around the world, ranging from large multinational corporations to smaller, regional manufacturers.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Our focus is on these brands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AEAB88-1248-98FD-376A-492337E3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799" y="4533120"/>
            <a:ext cx="1670484" cy="6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olvo Cars ...">
            <a:extLst>
              <a:ext uri="{FF2B5EF4-FFF2-40B4-BE49-F238E27FC236}">
                <a16:creationId xmlns:a16="http://schemas.microsoft.com/office/drawing/2014/main" id="{FAD1F385-16F4-A2E7-198F-5584D42FB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0" y="1335354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6D1A6AB-F085-BF0A-1A1B-64623E089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002" y="609258"/>
            <a:ext cx="834976" cy="66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379D11A-8856-5F30-162B-9B28A9B37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9" t="20558" r="12433" b="27927"/>
          <a:stretch/>
        </p:blipFill>
        <p:spPr bwMode="auto">
          <a:xfrm>
            <a:off x="10649963" y="5003842"/>
            <a:ext cx="1166327" cy="78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MW Logo Multicolor die cut decal Made ...">
            <a:extLst>
              <a:ext uri="{FF2B5EF4-FFF2-40B4-BE49-F238E27FC236}">
                <a16:creationId xmlns:a16="http://schemas.microsoft.com/office/drawing/2014/main" id="{0FCB20D9-EC4F-EF34-4D4C-F1E8AD445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13274" r="12343" b="10815"/>
          <a:stretch/>
        </p:blipFill>
        <p:spPr bwMode="auto">
          <a:xfrm>
            <a:off x="1218116" y="4299118"/>
            <a:ext cx="865593" cy="8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16849B36-4A38-D208-84C9-790E5A3B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413" y="612400"/>
            <a:ext cx="1267618" cy="6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Jaguar Logo Photos and Images">
            <a:extLst>
              <a:ext uri="{FF2B5EF4-FFF2-40B4-BE49-F238E27FC236}">
                <a16:creationId xmlns:a16="http://schemas.microsoft.com/office/drawing/2014/main" id="{D7784D01-0CD6-1AC3-D41C-4552BD3A0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2"/>
          <a:stretch/>
        </p:blipFill>
        <p:spPr bwMode="auto">
          <a:xfrm>
            <a:off x="547232" y="2490183"/>
            <a:ext cx="1396882" cy="6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Nissan Introduces a New Logo">
            <a:extLst>
              <a:ext uri="{FF2B5EF4-FFF2-40B4-BE49-F238E27FC236}">
                <a16:creationId xmlns:a16="http://schemas.microsoft.com/office/drawing/2014/main" id="{8F2E236A-C650-885F-73FF-A97829D1C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38" y="5442813"/>
            <a:ext cx="1396164" cy="108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Polestar - Electronomous">
            <a:extLst>
              <a:ext uri="{FF2B5EF4-FFF2-40B4-BE49-F238E27FC236}">
                <a16:creationId xmlns:a16="http://schemas.microsoft.com/office/drawing/2014/main" id="{E38885A4-B5CF-49CF-80BB-E30D50C36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r="17783"/>
          <a:stretch/>
        </p:blipFill>
        <p:spPr bwMode="auto">
          <a:xfrm>
            <a:off x="7700589" y="473526"/>
            <a:ext cx="1103972" cy="96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Fiat Brand Logo Car Symbol Red Design ...">
            <a:extLst>
              <a:ext uri="{FF2B5EF4-FFF2-40B4-BE49-F238E27FC236}">
                <a16:creationId xmlns:a16="http://schemas.microsoft.com/office/drawing/2014/main" id="{9A6813D0-35E3-10DA-C9FB-3A54C3DD1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t="12883" r="18080" b="10598"/>
          <a:stretch/>
        </p:blipFill>
        <p:spPr bwMode="auto">
          <a:xfrm>
            <a:off x="10257875" y="2588786"/>
            <a:ext cx="984450" cy="95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DF335B2B-EF97-8325-79FD-E3241CC7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0" y="1845545"/>
            <a:ext cx="1103973" cy="4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The new era: the new logo of Lancia ...">
            <a:extLst>
              <a:ext uri="{FF2B5EF4-FFF2-40B4-BE49-F238E27FC236}">
                <a16:creationId xmlns:a16="http://schemas.microsoft.com/office/drawing/2014/main" id="{D8C61DA2-3CD3-7020-9DA2-B0CF04A86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78521" y="5044701"/>
            <a:ext cx="860432" cy="8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The Evolution of the Kia Logo | Diehl ...">
            <a:extLst>
              <a:ext uri="{FF2B5EF4-FFF2-40B4-BE49-F238E27FC236}">
                <a16:creationId xmlns:a16="http://schemas.microsoft.com/office/drawing/2014/main" id="{62490F72-6873-4554-22EA-4967C2E49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7" b="34321"/>
          <a:stretch/>
        </p:blipFill>
        <p:spPr bwMode="auto">
          <a:xfrm>
            <a:off x="7231442" y="1785599"/>
            <a:ext cx="1670484" cy="50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Audi logo | Audi MediaCenter">
            <a:extLst>
              <a:ext uri="{FF2B5EF4-FFF2-40B4-BE49-F238E27FC236}">
                <a16:creationId xmlns:a16="http://schemas.microsoft.com/office/drawing/2014/main" id="{349EAF20-93DA-D760-5B3A-3FEEF1869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30371" r="9110" b="34000"/>
          <a:stretch/>
        </p:blipFill>
        <p:spPr bwMode="auto">
          <a:xfrm>
            <a:off x="10024534" y="3546640"/>
            <a:ext cx="1791756" cy="7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Harry Nilsson | TheAudioDB.com">
            <a:extLst>
              <a:ext uri="{FF2B5EF4-FFF2-40B4-BE49-F238E27FC236}">
                <a16:creationId xmlns:a16="http://schemas.microsoft.com/office/drawing/2014/main" id="{CAFE8DF0-EFAC-5A0C-4269-88E5BD615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364" y="5216108"/>
            <a:ext cx="1479677" cy="5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94C7798C-A450-1EF0-DD5C-D7310F81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42" y="1738422"/>
            <a:ext cx="811156" cy="89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Abarth Black Logo PNG vector in SVG ...">
            <a:extLst>
              <a:ext uri="{FF2B5EF4-FFF2-40B4-BE49-F238E27FC236}">
                <a16:creationId xmlns:a16="http://schemas.microsoft.com/office/drawing/2014/main" id="{FD96FFFA-0909-D39A-2009-DEED4A037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 t="13514" r="21491" b="11827"/>
          <a:stretch/>
        </p:blipFill>
        <p:spPr bwMode="auto">
          <a:xfrm>
            <a:off x="8565013" y="5628066"/>
            <a:ext cx="847958" cy="82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Bentley Logo and symbol, meaning ...">
            <a:extLst>
              <a:ext uri="{FF2B5EF4-FFF2-40B4-BE49-F238E27FC236}">
                <a16:creationId xmlns:a16="http://schemas.microsoft.com/office/drawing/2014/main" id="{C04B1FB8-3400-4F46-42D6-8ABC5E845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641" y="1354888"/>
            <a:ext cx="1670484" cy="93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 descr="Renault logo transparent PNG - StickPNG">
            <a:extLst>
              <a:ext uri="{FF2B5EF4-FFF2-40B4-BE49-F238E27FC236}">
                <a16:creationId xmlns:a16="http://schemas.microsoft.com/office/drawing/2014/main" id="{6B43AF12-FAD0-C096-D6C5-D28EDCB59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703" y="5729730"/>
            <a:ext cx="1450571" cy="81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>
            <a:extLst>
              <a:ext uri="{FF2B5EF4-FFF2-40B4-BE49-F238E27FC236}">
                <a16:creationId xmlns:a16="http://schemas.microsoft.com/office/drawing/2014/main" id="{9663D90F-E2BA-26F6-7DD3-9EBF77527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73" y="514740"/>
            <a:ext cx="1243543" cy="67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Volkswagen Logo ...">
            <a:extLst>
              <a:ext uri="{FF2B5EF4-FFF2-40B4-BE49-F238E27FC236}">
                <a16:creationId xmlns:a16="http://schemas.microsoft.com/office/drawing/2014/main" id="{B66630A1-90E4-92B8-EA43-DCDEE1276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r="20500"/>
          <a:stretch/>
        </p:blipFill>
        <p:spPr bwMode="auto">
          <a:xfrm>
            <a:off x="9648651" y="5628066"/>
            <a:ext cx="815428" cy="74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0" name="Picture 44" descr="porsche&quot; Icon - Download for free ...">
            <a:extLst>
              <a:ext uri="{FF2B5EF4-FFF2-40B4-BE49-F238E27FC236}">
                <a16:creationId xmlns:a16="http://schemas.microsoft.com/office/drawing/2014/main" id="{1CC32F01-3353-C032-F2A8-D9EA758AF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29" y="548221"/>
            <a:ext cx="810975" cy="104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2" name="Picture 46" descr="What Does the Hyundai Logo Mean ...">
            <a:extLst>
              <a:ext uri="{FF2B5EF4-FFF2-40B4-BE49-F238E27FC236}">
                <a16:creationId xmlns:a16="http://schemas.microsoft.com/office/drawing/2014/main" id="{C642CAAF-B829-CE4A-6982-3D8B1B047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90" y="5628066"/>
            <a:ext cx="1176635" cy="7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4" name="Picture 48" descr="Ferrari brand logo symbol black design ...">
            <a:extLst>
              <a:ext uri="{FF2B5EF4-FFF2-40B4-BE49-F238E27FC236}">
                <a16:creationId xmlns:a16="http://schemas.microsoft.com/office/drawing/2014/main" id="{F9D94DB0-FE74-BF7B-F780-754A2CE0D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6522" r="24387" b="17482"/>
          <a:stretch/>
        </p:blipFill>
        <p:spPr bwMode="auto">
          <a:xfrm>
            <a:off x="2325938" y="4460336"/>
            <a:ext cx="861529" cy="10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6" name="Picture 50" descr="Mazda Logo PNG Vectors Free Download">
            <a:extLst>
              <a:ext uri="{FF2B5EF4-FFF2-40B4-BE49-F238E27FC236}">
                <a16:creationId xmlns:a16="http://schemas.microsoft.com/office/drawing/2014/main" id="{45A824A4-5708-FC56-438A-CC8B5539D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993" y="5385185"/>
            <a:ext cx="914866" cy="93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8" name="Picture 52">
            <a:extLst>
              <a:ext uri="{FF2B5EF4-FFF2-40B4-BE49-F238E27FC236}">
                <a16:creationId xmlns:a16="http://schemas.microsoft.com/office/drawing/2014/main" id="{18D89225-2ADA-D63F-B59A-E7EE289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14" y="4553129"/>
            <a:ext cx="1521354" cy="6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0" name="Picture 54" descr="Mercedes Benz Logo PNG Transparent ...">
            <a:extLst>
              <a:ext uri="{FF2B5EF4-FFF2-40B4-BE49-F238E27FC236}">
                <a16:creationId xmlns:a16="http://schemas.microsoft.com/office/drawing/2014/main" id="{E63ABDBE-8EC5-F9B5-CE3B-A8DCB2B94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513" y="713845"/>
            <a:ext cx="958393" cy="95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2" name="Picture 56">
            <a:extLst>
              <a:ext uri="{FF2B5EF4-FFF2-40B4-BE49-F238E27FC236}">
                <a16:creationId xmlns:a16="http://schemas.microsoft.com/office/drawing/2014/main" id="{E41E40B7-D2C0-6575-8BC4-697C49B6F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031" y="1311123"/>
            <a:ext cx="1122352" cy="89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4" name="Picture 58" descr="Rolls Royce 1998 Years Logo PNG vector ...">
            <a:extLst>
              <a:ext uri="{FF2B5EF4-FFF2-40B4-BE49-F238E27FC236}">
                <a16:creationId xmlns:a16="http://schemas.microsoft.com/office/drawing/2014/main" id="{E5D85F6D-D3C6-5CE0-D751-9D9BE101A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5719" y="5152104"/>
            <a:ext cx="726279" cy="12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6" name="Picture 60" descr="Sin Cars Logo and symbol, meaning ...">
            <a:extLst>
              <a:ext uri="{FF2B5EF4-FFF2-40B4-BE49-F238E27FC236}">
                <a16:creationId xmlns:a16="http://schemas.microsoft.com/office/drawing/2014/main" id="{E7321FCE-3781-79A7-2616-794F93A80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93" y="3491322"/>
            <a:ext cx="1145078" cy="6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8" name="Picture 62" descr="Suzuki Car Logo Png | Suzuki Car Vector ...">
            <a:extLst>
              <a:ext uri="{FF2B5EF4-FFF2-40B4-BE49-F238E27FC236}">
                <a16:creationId xmlns:a16="http://schemas.microsoft.com/office/drawing/2014/main" id="{582F6C28-06AA-D246-7A16-F94438FEB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9" y="419472"/>
            <a:ext cx="1103972" cy="105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2" name="Picture 66" descr="toyota logo, toyota, car logos">
            <a:extLst>
              <a:ext uri="{FF2B5EF4-FFF2-40B4-BE49-F238E27FC236}">
                <a16:creationId xmlns:a16="http://schemas.microsoft.com/office/drawing/2014/main" id="{8F4CE557-E421-991E-31FF-CA50630DB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19514" r="1124" b="14994"/>
          <a:stretch/>
        </p:blipFill>
        <p:spPr bwMode="auto">
          <a:xfrm>
            <a:off x="10769039" y="514740"/>
            <a:ext cx="946572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4" name="Picture 68" descr="Lexus Logo PNG Vectors Free Download">
            <a:extLst>
              <a:ext uri="{FF2B5EF4-FFF2-40B4-BE49-F238E27FC236}">
                <a16:creationId xmlns:a16="http://schemas.microsoft.com/office/drawing/2014/main" id="{3F919546-0B7E-D0A4-7E3A-ADF809E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26" y="4275452"/>
            <a:ext cx="1695917" cy="7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28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ar exhaust emission limits table | HELLA">
            <a:extLst>
              <a:ext uri="{FF2B5EF4-FFF2-40B4-BE49-F238E27FC236}">
                <a16:creationId xmlns:a16="http://schemas.microsoft.com/office/drawing/2014/main" id="{72BEA0DF-82B1-40F8-23D6-6FCC40F1C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0786" y="305127"/>
            <a:ext cx="11570430" cy="409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61F301B5-F5AC-516B-A8E6-F1CBC0BC9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" b="3646"/>
          <a:stretch/>
        </p:blipFill>
        <p:spPr bwMode="auto">
          <a:xfrm>
            <a:off x="4212552" y="948267"/>
            <a:ext cx="7717471" cy="561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28B3BA3-20A2-4B11-1D73-DAD428A5D968}"/>
              </a:ext>
            </a:extLst>
          </p:cNvPr>
          <p:cNvSpPr txBox="1">
            <a:spLocks/>
          </p:cNvSpPr>
          <p:nvPr/>
        </p:nvSpPr>
        <p:spPr>
          <a:xfrm>
            <a:off x="344652" y="1058661"/>
            <a:ext cx="3935634" cy="40153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3200" dirty="0"/>
              <a:t>There are </a:t>
            </a:r>
          </a:p>
          <a:p>
            <a:pPr algn="ctr"/>
            <a:r>
              <a:rPr lang="en-US" sz="3200" dirty="0"/>
              <a:t>different </a:t>
            </a:r>
          </a:p>
          <a:p>
            <a:pPr algn="ctr"/>
            <a:r>
              <a:rPr lang="en-US" sz="3200" dirty="0"/>
              <a:t>fuel types </a:t>
            </a:r>
          </a:p>
          <a:p>
            <a:pPr algn="ctr"/>
            <a:r>
              <a:rPr lang="en-US" sz="3200" dirty="0"/>
              <a:t>in the 27 European Union countries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we focused </a:t>
            </a:r>
          </a:p>
          <a:p>
            <a:pPr algn="ctr"/>
            <a:r>
              <a:rPr lang="en-US" sz="3200" dirty="0"/>
              <a:t>on petrol</a:t>
            </a:r>
          </a:p>
        </p:txBody>
      </p:sp>
    </p:spTree>
    <p:extLst>
      <p:ext uri="{BB962C8B-B14F-4D97-AF65-F5344CB8AC3E}">
        <p14:creationId xmlns:p14="http://schemas.microsoft.com/office/powerpoint/2010/main" val="215781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256221F-ADD8-6432-0A95-58A623252996}"/>
              </a:ext>
            </a:extLst>
          </p:cNvPr>
          <p:cNvGrpSpPr/>
          <p:nvPr/>
        </p:nvGrpSpPr>
        <p:grpSpPr>
          <a:xfrm>
            <a:off x="1657001" y="1359225"/>
            <a:ext cx="8024555" cy="5235394"/>
            <a:chOff x="1657001" y="1359225"/>
            <a:chExt cx="8024555" cy="5235394"/>
          </a:xfrm>
        </p:grpSpPr>
        <p:pic>
          <p:nvPicPr>
            <p:cNvPr id="2050" name="Picture 2" descr="What Emissions Do Cars Produce?">
              <a:extLst>
                <a:ext uri="{FF2B5EF4-FFF2-40B4-BE49-F238E27FC236}">
                  <a16:creationId xmlns:a16="http://schemas.microsoft.com/office/drawing/2014/main" id="{03BB663D-D441-721C-213C-AB2E7C415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354" y="1603067"/>
              <a:ext cx="7391202" cy="237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E6E055-B8BA-D1B1-391F-1BF0FEC64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7001" y="1359225"/>
              <a:ext cx="8024555" cy="5235394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5EB6B87-87FF-D86C-CCC4-087445E6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97" y="425171"/>
            <a:ext cx="11393057" cy="601121"/>
          </a:xfrm>
        </p:spPr>
        <p:txBody>
          <a:bodyPr/>
          <a:lstStyle/>
          <a:p>
            <a:pPr algn="ctr"/>
            <a:r>
              <a:rPr lang="en-US" sz="3200" dirty="0"/>
              <a:t>think of European countries with most &amp; least co2 emissions, who comes to mind?</a:t>
            </a:r>
          </a:p>
        </p:txBody>
      </p: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FA7EC043-54EB-F93A-BE3E-DA6409D2AC6F}"/>
              </a:ext>
            </a:extLst>
          </p:cNvPr>
          <p:cNvSpPr txBox="1">
            <a:spLocks/>
          </p:cNvSpPr>
          <p:nvPr/>
        </p:nvSpPr>
        <p:spPr>
          <a:xfrm>
            <a:off x="399471" y="417491"/>
            <a:ext cx="11393057" cy="6011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3200" dirty="0"/>
              <a:t>think of European vehicles with most &amp; least emissions, who comes to mind?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EB464C-275F-3AA3-2AC1-0983C1BB10DC}"/>
              </a:ext>
            </a:extLst>
          </p:cNvPr>
          <p:cNvGrpSpPr/>
          <p:nvPr/>
        </p:nvGrpSpPr>
        <p:grpSpPr>
          <a:xfrm>
            <a:off x="2503684" y="1394926"/>
            <a:ext cx="6411715" cy="5045583"/>
            <a:chOff x="2486751" y="1464733"/>
            <a:chExt cx="6411715" cy="50455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63D329-6BF3-5023-DEDA-A8989F1D2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35300" y="1705052"/>
              <a:ext cx="5793737" cy="293468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E40340-61DF-6A76-AE34-FB9A7A277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751" y="1464733"/>
              <a:ext cx="6411715" cy="5045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688B416-01B0-3B4E-EE3F-EE4EA4C376F3}"/>
              </a:ext>
            </a:extLst>
          </p:cNvPr>
          <p:cNvSpPr txBox="1">
            <a:spLocks/>
          </p:cNvSpPr>
          <p:nvPr/>
        </p:nvSpPr>
        <p:spPr>
          <a:xfrm>
            <a:off x="598646" y="399771"/>
            <a:ext cx="11199862" cy="6011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3200" dirty="0"/>
              <a:t>think of most &amp; Least expensive European vehicles, what comes to mind?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A93070-56F8-DEF3-E4C8-7F3FF51A13E6}"/>
              </a:ext>
            </a:extLst>
          </p:cNvPr>
          <p:cNvGrpSpPr/>
          <p:nvPr/>
        </p:nvGrpSpPr>
        <p:grpSpPr>
          <a:xfrm>
            <a:off x="2524042" y="1349167"/>
            <a:ext cx="6731001" cy="5234068"/>
            <a:chOff x="2497665" y="1322790"/>
            <a:chExt cx="6731001" cy="5234068"/>
          </a:xfrm>
        </p:grpSpPr>
        <p:pic>
          <p:nvPicPr>
            <p:cNvPr id="12290" name="Picture 2" descr="The importance of Muffler in a Car and its Maintenance - German Formula  Auto Repair">
              <a:extLst>
                <a:ext uri="{FF2B5EF4-FFF2-40B4-BE49-F238E27FC236}">
                  <a16:creationId xmlns:a16="http://schemas.microsoft.com/office/drawing/2014/main" id="{E9B9498C-CCE4-55D3-300A-C6501B5CD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535" y="1562820"/>
              <a:ext cx="6011331" cy="3043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59C0A1-E02F-EC18-B3D4-7FAEBF99A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7665" y="1322790"/>
              <a:ext cx="6731001" cy="5234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6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PA auto emissions standards announced and are stronger than expected |  Grist">
            <a:extLst>
              <a:ext uri="{FF2B5EF4-FFF2-40B4-BE49-F238E27FC236}">
                <a16:creationId xmlns:a16="http://schemas.microsoft.com/office/drawing/2014/main" id="{553E894A-7423-CD3D-0458-343F035AA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1127"/>
            <a:ext cx="11438996" cy="60942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D1107-35E5-BC6A-8C83-1C3656BCB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067" y="1481679"/>
            <a:ext cx="6519334" cy="601121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What really matters when it comes to reducing emissions?</a:t>
            </a:r>
          </a:p>
        </p:txBody>
      </p:sp>
    </p:spTree>
    <p:extLst>
      <p:ext uri="{BB962C8B-B14F-4D97-AF65-F5344CB8AC3E}">
        <p14:creationId xmlns:p14="http://schemas.microsoft.com/office/powerpoint/2010/main" val="193856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9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37453B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ad trip photo album_win32_SL_V3" id="{D4E0B98B-6797-4020-A4C5-B24DAE32A3C8}" vid="{EE54C123-5874-4F20-8A36-C5A83A181B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07368D-F6E5-4741-81D1-865CC6D9B5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42D013-D552-43FA-9FF6-E2337EEFFC6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91A1B91-2254-47AD-B6D5-DEE0B17323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342</Words>
  <Application>Microsoft Office PowerPoint</Application>
  <PresentationFormat>Widescreen</PresentationFormat>
  <Paragraphs>49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Rockwell Extra Bold</vt:lpstr>
      <vt:lpstr>Office Theme</vt:lpstr>
      <vt:lpstr>WHAT MATTERS MOST TO REDUCE CO2 EMISSION IMPACT OF MY VEHICLE?</vt:lpstr>
      <vt:lpstr>Team members</vt:lpstr>
      <vt:lpstr>Our problem statements</vt:lpstr>
      <vt:lpstr>There are hundreds of car makers around the world, ranging from large multinational corporations to smaller, regional manufacturers. Our focus is on these brands</vt:lpstr>
      <vt:lpstr>PowerPoint Presentation</vt:lpstr>
      <vt:lpstr>think of European countries with most &amp; least co2 emissions, who comes to mind?</vt:lpstr>
      <vt:lpstr>PowerPoint Presentation</vt:lpstr>
      <vt:lpstr>PowerPoint Presentation</vt:lpstr>
      <vt:lpstr>What really matters when it comes to reducing emissions?</vt:lpstr>
      <vt:lpstr>PowerPoint Presentation</vt:lpstr>
      <vt:lpstr>If price matters, should I go to a higher price point? </vt:lpstr>
      <vt:lpstr>Remember Porsche?</vt:lpstr>
      <vt:lpstr>PowerPoint Presentation</vt:lpstr>
      <vt:lpstr>What matters is how much fuel you consume!</vt:lpstr>
      <vt:lpstr>Just to be sure, we ran some tests…</vt:lpstr>
      <vt:lpstr>And just like Co2 tests, we tested the accuracy of our tests…</vt:lpstr>
      <vt:lpstr>At the end of the day  it doesn’t matter what brand you own, or how much it is…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2023-12-07T17:49:36Z</dcterms:created>
  <dcterms:modified xsi:type="dcterms:W3CDTF">2024-07-31T02:38:45Z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